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4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SO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S¸NH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Sè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HƠN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DẤU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</a:t>
            </a:r>
            <a:endParaRPr lang="vi-V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1" y="1385119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110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2209800"/>
            <a:ext cx="3886200" cy="162024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9" r="1355" b="21075"/>
          <a:stretch/>
        </p:blipFill>
        <p:spPr>
          <a:xfrm>
            <a:off x="5562600" y="2136925"/>
            <a:ext cx="3283973" cy="1686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0" y="392795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4</a:t>
            </a:r>
            <a:endParaRPr lang="vi-VN" sz="4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6398" y="39624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3</a:t>
            </a:r>
            <a:endParaRPr lang="vi-VN" sz="40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39624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&gt;</a:t>
            </a:r>
            <a:endParaRPr lang="vi-VN" sz="40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2662" y="5181600"/>
            <a:ext cx="3639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</a:rPr>
              <a:t>Bốn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lớn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hơn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ba</a:t>
            </a:r>
            <a:r>
              <a:rPr lang="en-US" sz="4000" b="1" dirty="0" smtClean="0">
                <a:solidFill>
                  <a:srgbClr val="0070C0"/>
                </a:solidFill>
              </a:rPr>
              <a:t>.</a:t>
            </a:r>
            <a:endParaRPr lang="vi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4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4400"/>
            <a:ext cx="1146687" cy="114668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990600"/>
            <a:ext cx="1146687" cy="114668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13" y="914400"/>
            <a:ext cx="1146687" cy="114668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313" y="990600"/>
            <a:ext cx="1146687" cy="1146687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13" y="990600"/>
            <a:ext cx="1146687" cy="1146687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438400"/>
            <a:ext cx="1066800" cy="1066800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514600"/>
            <a:ext cx="1066800" cy="1066800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438400"/>
            <a:ext cx="1066800" cy="1066800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514600"/>
            <a:ext cx="1066800" cy="1066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81400" y="392795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5</a:t>
            </a:r>
            <a:endParaRPr lang="vi-VN" sz="40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6398" y="39624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4</a:t>
            </a:r>
            <a:endParaRPr lang="vi-VN" sz="40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39624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&gt;</a:t>
            </a:r>
            <a:endParaRPr lang="vi-VN" sz="40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42662" y="5181600"/>
            <a:ext cx="4079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</a:rPr>
              <a:t>Năm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lớn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hơn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bốn</a:t>
            </a:r>
            <a:r>
              <a:rPr lang="en-US" sz="4000" b="1" dirty="0" smtClean="0">
                <a:solidFill>
                  <a:srgbClr val="0070C0"/>
                </a:solidFill>
              </a:rPr>
              <a:t>.</a:t>
            </a:r>
            <a:endParaRPr lang="vi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9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4" t="27218" r="55680" b="58958"/>
          <a:stretch/>
        </p:blipFill>
        <p:spPr bwMode="auto">
          <a:xfrm>
            <a:off x="76200" y="152400"/>
            <a:ext cx="352068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64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909502"/>
            <a:ext cx="4259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Tập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viết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dấu</a:t>
            </a:r>
            <a:r>
              <a:rPr lang="en-US" sz="5400" dirty="0" smtClean="0">
                <a:solidFill>
                  <a:srgbClr val="0070C0"/>
                </a:solidFill>
              </a:rPr>
              <a:t> &gt;.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1" t="34476" r="44832" b="50000"/>
          <a:stretch/>
        </p:blipFill>
        <p:spPr bwMode="auto">
          <a:xfrm>
            <a:off x="3048000" y="2558844"/>
            <a:ext cx="2524159" cy="224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42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909502"/>
            <a:ext cx="4895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Tìm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số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thích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hợp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4" t="21170" r="22694" b="52291"/>
          <a:stretch/>
        </p:blipFill>
        <p:spPr bwMode="auto">
          <a:xfrm>
            <a:off x="-187771" y="2514600"/>
            <a:ext cx="9407971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3886200" y="3429000"/>
            <a:ext cx="83820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6781800" y="3436374"/>
            <a:ext cx="590508" cy="990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2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909502"/>
            <a:ext cx="5644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So </a:t>
            </a:r>
            <a:r>
              <a:rPr lang="en-US" sz="5400" dirty="0" err="1" smtClean="0">
                <a:solidFill>
                  <a:srgbClr val="0070C0"/>
                </a:solidFill>
              </a:rPr>
              <a:t>sánh</a:t>
            </a:r>
            <a:r>
              <a:rPr lang="en-US" sz="5400" dirty="0" smtClean="0">
                <a:solidFill>
                  <a:srgbClr val="0070C0"/>
                </a:solidFill>
              </a:rPr>
              <a:t> (</a:t>
            </a:r>
            <a:r>
              <a:rPr lang="en-US" sz="5400" dirty="0" err="1" smtClean="0">
                <a:solidFill>
                  <a:srgbClr val="0070C0"/>
                </a:solidFill>
              </a:rPr>
              <a:t>theo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mẫu</a:t>
            </a:r>
            <a:r>
              <a:rPr lang="en-US" sz="5400" dirty="0" smtClean="0">
                <a:solidFill>
                  <a:srgbClr val="0070C0"/>
                </a:solidFill>
              </a:rPr>
              <a:t>)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1" t="29791" r="24919" b="40418"/>
          <a:stretch/>
        </p:blipFill>
        <p:spPr bwMode="auto">
          <a:xfrm>
            <a:off x="152400" y="2438400"/>
            <a:ext cx="8839200" cy="308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14400" y="4876800"/>
            <a:ext cx="571500" cy="64672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2362200" y="4876800"/>
            <a:ext cx="571500" cy="64672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ounded Rectangle 8"/>
          <p:cNvSpPr/>
          <p:nvPr/>
        </p:nvSpPr>
        <p:spPr>
          <a:xfrm>
            <a:off x="5867400" y="4876800"/>
            <a:ext cx="571500" cy="64672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ounded Rectangle 9"/>
          <p:cNvSpPr/>
          <p:nvPr/>
        </p:nvSpPr>
        <p:spPr>
          <a:xfrm>
            <a:off x="7353300" y="4876800"/>
            <a:ext cx="571500" cy="64672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1600200" y="4876800"/>
            <a:ext cx="609600" cy="646726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6629400" y="4876800"/>
            <a:ext cx="609600" cy="646726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990798" y="480060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5</a:t>
            </a:r>
            <a:endParaRPr lang="vi-VN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99324" y="478466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2</a:t>
            </a:r>
            <a:endParaRPr lang="vi-VN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56374" y="473330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&gt;</a:t>
            </a:r>
            <a:endParaRPr lang="vi-VN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26900" y="4763559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2</a:t>
            </a:r>
            <a:endParaRPr lang="vi-VN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390424" y="480551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1</a:t>
            </a:r>
            <a:endParaRPr lang="vi-VN" sz="4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41748" y="476355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&gt;</a:t>
            </a:r>
            <a:endParaRPr lang="vi-VN" sz="48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7" t="19993" r="27261" b="47084"/>
          <a:stretch/>
        </p:blipFill>
        <p:spPr bwMode="auto">
          <a:xfrm>
            <a:off x="-228600" y="2512692"/>
            <a:ext cx="9303036" cy="381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570704" y="5316792"/>
            <a:ext cx="58292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ounded Rectangle 20"/>
          <p:cNvSpPr/>
          <p:nvPr/>
        </p:nvSpPr>
        <p:spPr>
          <a:xfrm>
            <a:off x="3065208" y="5316792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ounded Rectangle 21"/>
          <p:cNvSpPr/>
          <p:nvPr/>
        </p:nvSpPr>
        <p:spPr>
          <a:xfrm>
            <a:off x="6492977" y="5325609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ounded Rectangle 22"/>
          <p:cNvSpPr/>
          <p:nvPr/>
        </p:nvSpPr>
        <p:spPr>
          <a:xfrm>
            <a:off x="8032956" y="531696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/>
          <p:cNvSpPr/>
          <p:nvPr/>
        </p:nvSpPr>
        <p:spPr>
          <a:xfrm>
            <a:off x="2286000" y="5316792"/>
            <a:ext cx="665884" cy="60977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Oval 24"/>
          <p:cNvSpPr/>
          <p:nvPr/>
        </p:nvSpPr>
        <p:spPr>
          <a:xfrm>
            <a:off x="7239000" y="5319078"/>
            <a:ext cx="665884" cy="60977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1665030" y="518160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7</a:t>
            </a:r>
            <a:endParaRPr lang="vi-VN" sz="4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148060" y="520016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2</a:t>
            </a:r>
            <a:endParaRPr lang="vi-VN" sz="4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391696" y="514210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&gt;</a:t>
            </a:r>
            <a:endParaRPr lang="vi-VN" sz="5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586074" y="518914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6</a:t>
            </a:r>
            <a:endParaRPr lang="vi-VN" sz="4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069104" y="520770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1</a:t>
            </a:r>
            <a:endParaRPr lang="vi-VN" sz="4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312740" y="5149644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&gt;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381606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 animBg="1"/>
      <p:bldP spid="9" grpId="0" animBg="1"/>
      <p:bldP spid="10" grpId="0" animBg="1"/>
      <p:bldP spid="7" grpId="0" animBg="1"/>
      <p:bldP spid="12" grpId="0" animBg="1"/>
      <p:bldP spid="11" grpId="0"/>
      <p:bldP spid="11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3" grpId="0" animBg="1"/>
      <p:bldP spid="21" grpId="0" animBg="1"/>
      <p:bldP spid="22" grpId="0" animBg="1"/>
      <p:bldP spid="23" grpId="0" animBg="1"/>
      <p:bldP spid="19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152400" y="196645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/>
              <a:t>4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76200"/>
            <a:ext cx="7401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</a:rPr>
              <a:t>Đường</a:t>
            </a:r>
            <a:r>
              <a:rPr lang="en-US" sz="4000" dirty="0" smtClean="0">
                <a:solidFill>
                  <a:srgbClr val="0070C0"/>
                </a:solidFill>
              </a:rPr>
              <a:t> Mai </a:t>
            </a:r>
            <a:r>
              <a:rPr lang="en-US" sz="4000" dirty="0" err="1" smtClean="0">
                <a:solidFill>
                  <a:srgbClr val="0070C0"/>
                </a:solidFill>
              </a:rPr>
              <a:t>về</a:t>
            </a:r>
            <a:r>
              <a:rPr lang="en-US" sz="4000" dirty="0" smtClean="0">
                <a:solidFill>
                  <a:srgbClr val="0070C0"/>
                </a:solidFill>
              </a:rPr>
              <a:t> qua </a:t>
            </a:r>
            <a:r>
              <a:rPr lang="en-US" sz="4000" dirty="0" err="1" smtClean="0">
                <a:solidFill>
                  <a:srgbClr val="0070C0"/>
                </a:solidFill>
              </a:rPr>
              <a:t>các</a:t>
            </a:r>
            <a:r>
              <a:rPr lang="en-US" sz="4000" dirty="0" smtClean="0">
                <a:solidFill>
                  <a:srgbClr val="0070C0"/>
                </a:solidFill>
              </a:rPr>
              <a:t> ô </a:t>
            </a:r>
            <a:r>
              <a:rPr lang="en-US" sz="4000" dirty="0" err="1" smtClean="0">
                <a:solidFill>
                  <a:srgbClr val="0070C0"/>
                </a:solidFill>
              </a:rPr>
              <a:t>có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số</a:t>
            </a:r>
            <a:endParaRPr lang="en-US" sz="4000" dirty="0" smtClean="0">
              <a:solidFill>
                <a:srgbClr val="0070C0"/>
              </a:solidFill>
            </a:endParaRPr>
          </a:p>
          <a:p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lớn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hơn</a:t>
            </a:r>
            <a:r>
              <a:rPr lang="en-US" sz="4000" dirty="0" smtClean="0">
                <a:solidFill>
                  <a:srgbClr val="0070C0"/>
                </a:solidFill>
              </a:rPr>
              <a:t> 4. </a:t>
            </a:r>
            <a:r>
              <a:rPr lang="en-US" sz="4000" dirty="0" err="1" smtClean="0">
                <a:solidFill>
                  <a:srgbClr val="0070C0"/>
                </a:solidFill>
              </a:rPr>
              <a:t>Tìm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đường</a:t>
            </a:r>
            <a:r>
              <a:rPr lang="en-US" sz="4000" dirty="0" smtClean="0">
                <a:solidFill>
                  <a:srgbClr val="0070C0"/>
                </a:solidFill>
              </a:rPr>
              <a:t> Mai </a:t>
            </a:r>
            <a:r>
              <a:rPr lang="en-US" sz="4000" dirty="0" err="1" smtClean="0">
                <a:solidFill>
                  <a:srgbClr val="0070C0"/>
                </a:solidFill>
              </a:rPr>
              <a:t>về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nhà</a:t>
            </a:r>
            <a:r>
              <a:rPr lang="en-US" sz="4000" dirty="0" smtClean="0">
                <a:solidFill>
                  <a:srgbClr val="0070C0"/>
                </a:solidFill>
              </a:rPr>
              <a:t>.</a:t>
            </a:r>
            <a:endParaRPr lang="vi-VN" sz="40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0" t="19133" r="31596" b="32500"/>
          <a:stretch/>
        </p:blipFill>
        <p:spPr bwMode="auto">
          <a:xfrm>
            <a:off x="685800" y="1447800"/>
            <a:ext cx="7728725" cy="517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3733800" y="4495800"/>
            <a:ext cx="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33800" y="4495800"/>
            <a:ext cx="51156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327277" y="4480560"/>
            <a:ext cx="4457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73047" y="4480560"/>
            <a:ext cx="71335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486400" y="4033249"/>
            <a:ext cx="0" cy="4625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10200" y="4018009"/>
            <a:ext cx="71335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123553" y="3276600"/>
            <a:ext cx="0" cy="74141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0" y="3276600"/>
            <a:ext cx="71335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809353" y="2590800"/>
            <a:ext cx="0" cy="68580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809353" y="2438400"/>
            <a:ext cx="810647" cy="1524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328476" y="4800600"/>
            <a:ext cx="405324" cy="9144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33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77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LỚN HƠN, DẤU &gt;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7</cp:revision>
  <dcterms:created xsi:type="dcterms:W3CDTF">2006-08-16T00:00:00Z</dcterms:created>
  <dcterms:modified xsi:type="dcterms:W3CDTF">2020-07-31T09:04:27Z</dcterms:modified>
</cp:coreProperties>
</file>